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</p:sldMasterIdLst>
  <p:notesMasterIdLst>
    <p:notesMasterId r:id="rId21"/>
  </p:notesMasterIdLst>
  <p:sldIdLst>
    <p:sldId id="272" r:id="rId3"/>
    <p:sldId id="294" r:id="rId4"/>
    <p:sldId id="274" r:id="rId5"/>
    <p:sldId id="278" r:id="rId6"/>
    <p:sldId id="275" r:id="rId7"/>
    <p:sldId id="295" r:id="rId8"/>
    <p:sldId id="281" r:id="rId9"/>
    <p:sldId id="282" r:id="rId10"/>
    <p:sldId id="296" r:id="rId11"/>
    <p:sldId id="285" r:id="rId12"/>
    <p:sldId id="289" r:id="rId13"/>
    <p:sldId id="286" r:id="rId14"/>
    <p:sldId id="290" r:id="rId15"/>
    <p:sldId id="287" r:id="rId16"/>
    <p:sldId id="291" r:id="rId17"/>
    <p:sldId id="288" r:id="rId18"/>
    <p:sldId id="292" r:id="rId19"/>
    <p:sldId id="293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29" autoAdjust="0"/>
  </p:normalViewPr>
  <p:slideViewPr>
    <p:cSldViewPr>
      <p:cViewPr varScale="1">
        <p:scale>
          <a:sx n="78" d="100"/>
          <a:sy n="78" d="100"/>
        </p:scale>
        <p:origin x="152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22A70-E923-4F97-9A57-E7AE9E82434D}" type="datetimeFigureOut">
              <a:rPr lang="en-US" smtClean="0"/>
              <a:t>1/24/2020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95623-C39E-4E28-861A-BBAD759D71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3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95623-C39E-4E28-861A-BBAD759D71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94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0" y="2420938"/>
            <a:ext cx="9144000" cy="4437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070225"/>
            <a:ext cx="8208963" cy="895350"/>
          </a:xfrm>
        </p:spPr>
        <p:txBody>
          <a:bodyPr/>
          <a:lstStyle>
            <a:lvl1pPr algn="ctr">
              <a:defRPr sz="2400">
                <a:solidFill>
                  <a:srgbClr val="00286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4078288"/>
            <a:ext cx="8208963" cy="935037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57359" name="Rectangle 1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A342A119-E81A-4AC7-BCAC-AD7454EC5040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7360" name="Rectangle 1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rot="-5400000">
            <a:off x="338138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 rot="-5400000">
            <a:off x="2209800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pic>
        <p:nvPicPr>
          <p:cNvPr id="17" name="Picture 50" descr="_MG_279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836613"/>
            <a:ext cx="3276600" cy="2185987"/>
          </a:xfrm>
          <a:prstGeom prst="rect">
            <a:avLst/>
          </a:prstGeom>
          <a:noFill/>
        </p:spPr>
      </p:pic>
      <p:pic>
        <p:nvPicPr>
          <p:cNvPr id="18" name="Picture 49" descr="HSO_Forschung_02a_hubschrauber_bearbeit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675" y="765175"/>
            <a:ext cx="2879725" cy="1731963"/>
          </a:xfrm>
          <a:prstGeom prst="rect">
            <a:avLst/>
          </a:prstGeom>
          <a:noFill/>
        </p:spPr>
      </p:pic>
      <p:pic>
        <p:nvPicPr>
          <p:cNvPr id="19" name="Picture 48" descr="DPP_0008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5175"/>
            <a:ext cx="2987675" cy="1993900"/>
          </a:xfrm>
          <a:prstGeom prst="rect">
            <a:avLst/>
          </a:prstGeom>
          <a:noFill/>
        </p:spPr>
      </p:pic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0" y="2420938"/>
            <a:ext cx="9144000" cy="6508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0" y="0"/>
            <a:ext cx="9144000" cy="952500"/>
          </a:xfrm>
          <a:prstGeom prst="rect">
            <a:avLst/>
          </a:prstGeom>
          <a:solidFill>
            <a:srgbClr val="0028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2" name="Line 41"/>
          <p:cNvSpPr>
            <a:spLocks noChangeShapeType="1"/>
          </p:cNvSpPr>
          <p:nvPr/>
        </p:nvSpPr>
        <p:spPr bwMode="auto">
          <a:xfrm>
            <a:off x="2987675" y="952500"/>
            <a:ext cx="0" cy="146843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3" name="Line 42"/>
          <p:cNvSpPr>
            <a:spLocks noChangeShapeType="1"/>
          </p:cNvSpPr>
          <p:nvPr/>
        </p:nvSpPr>
        <p:spPr bwMode="auto">
          <a:xfrm>
            <a:off x="5867400" y="952500"/>
            <a:ext cx="0" cy="146843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4" name="Rectangle 47"/>
          <p:cNvSpPr>
            <a:spLocks noChangeArrowheads="1"/>
          </p:cNvSpPr>
          <p:nvPr/>
        </p:nvSpPr>
        <p:spPr bwMode="auto">
          <a:xfrm>
            <a:off x="0" y="2420938"/>
            <a:ext cx="9144000" cy="71437"/>
          </a:xfrm>
          <a:prstGeom prst="rect">
            <a:avLst/>
          </a:prstGeom>
          <a:solidFill>
            <a:srgbClr val="CD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pic>
        <p:nvPicPr>
          <p:cNvPr id="25" name="Picture 17" descr="ei-fb_rgb-pfade_300dp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688" y="6092825"/>
            <a:ext cx="2160587" cy="5524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6707188" cy="8636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989138"/>
            <a:ext cx="3997325" cy="43195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5" y="1989138"/>
            <a:ext cx="3997325" cy="43195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68313" y="6524625"/>
            <a:ext cx="1655762" cy="333375"/>
          </a:xfrm>
        </p:spPr>
        <p:txBody>
          <a:bodyPr/>
          <a:lstStyle>
            <a:lvl1pPr>
              <a:defRPr/>
            </a:lvl1pPr>
          </a:lstStyle>
          <a:p>
            <a:fld id="{EC35A606-4F90-4650-BE2C-C2183E0CFB6F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339975" y="6524625"/>
            <a:ext cx="3529013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40763" y="6524625"/>
            <a:ext cx="503237" cy="333375"/>
          </a:xfrm>
        </p:spPr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6C5C1B-2FE7-461C-8AA6-B294F60A6CE0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6707188" cy="8636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989138"/>
            <a:ext cx="3997325" cy="43195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06925" y="1989138"/>
            <a:ext cx="3997325" cy="2082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06925" y="4224338"/>
            <a:ext cx="3997325" cy="20843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68313" y="6524625"/>
            <a:ext cx="1655762" cy="333375"/>
          </a:xfrm>
        </p:spPr>
        <p:txBody>
          <a:bodyPr/>
          <a:lstStyle>
            <a:lvl1pPr>
              <a:defRPr/>
            </a:lvl1pPr>
          </a:lstStyle>
          <a:p>
            <a:fld id="{F1778671-3DD3-4E4D-9747-F4473ED9BAF5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2339975" y="6524625"/>
            <a:ext cx="3529013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8640763" y="6524625"/>
            <a:ext cx="503237" cy="333375"/>
          </a:xfrm>
        </p:spPr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20392F-7A6D-4B0F-BB79-6D8F28D1AEEB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989138"/>
            <a:ext cx="3997325" cy="43195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5" y="1989138"/>
            <a:ext cx="3997325" cy="43195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F959BD-BA83-4579-817D-18C3F85BEF2B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6707188" cy="86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989138"/>
            <a:ext cx="3997325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5" y="1989138"/>
            <a:ext cx="3997325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68313" y="6524625"/>
            <a:ext cx="1655762" cy="333375"/>
          </a:xfrm>
        </p:spPr>
        <p:txBody>
          <a:bodyPr/>
          <a:lstStyle>
            <a:lvl1pPr>
              <a:defRPr/>
            </a:lvl1pPr>
          </a:lstStyle>
          <a:p>
            <a:fld id="{76FB05EA-EE27-429E-923E-9829483CF6B8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339975" y="6524625"/>
            <a:ext cx="3529013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40763" y="6524625"/>
            <a:ext cx="503237" cy="333375"/>
          </a:xfrm>
        </p:spPr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33AC36-47AA-4894-9F02-5723976C0FC8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6707188" cy="86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989138"/>
            <a:ext cx="3997325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06925" y="1989138"/>
            <a:ext cx="3997325" cy="208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06925" y="4224338"/>
            <a:ext cx="3997325" cy="2084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468313" y="6524625"/>
            <a:ext cx="1655762" cy="333375"/>
          </a:xfrm>
        </p:spPr>
        <p:txBody>
          <a:bodyPr/>
          <a:lstStyle>
            <a:lvl1pPr>
              <a:defRPr/>
            </a:lvl1pPr>
          </a:lstStyle>
          <a:p>
            <a:fld id="{B6DA98A4-59A4-43DA-A9A9-4ACD3C992A5D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2339975" y="6524625"/>
            <a:ext cx="3529013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8640763" y="6524625"/>
            <a:ext cx="503237" cy="333375"/>
          </a:xfrm>
        </p:spPr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0" y="2420938"/>
            <a:ext cx="9144000" cy="44370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3070225"/>
            <a:ext cx="8208963" cy="895350"/>
          </a:xfrm>
        </p:spPr>
        <p:txBody>
          <a:bodyPr/>
          <a:lstStyle>
            <a:lvl1pPr algn="ctr">
              <a:defRPr sz="2400">
                <a:solidFill>
                  <a:srgbClr val="00286E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750" y="4078288"/>
            <a:ext cx="8208963" cy="935037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7359" name="Rectangle 1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F0DF3D39-4942-4EF4-9E65-ABECBD3D1DD0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7360" name="Rectangle 1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rot="-5400000">
            <a:off x="338138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 rot="-5400000">
            <a:off x="2209800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pic>
        <p:nvPicPr>
          <p:cNvPr id="17" name="Picture 50" descr="_MG_279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836613"/>
            <a:ext cx="3276600" cy="2185987"/>
          </a:xfrm>
          <a:prstGeom prst="rect">
            <a:avLst/>
          </a:prstGeom>
          <a:noFill/>
        </p:spPr>
      </p:pic>
      <p:pic>
        <p:nvPicPr>
          <p:cNvPr id="18" name="Picture 49" descr="HSO_Forschung_02a_hubschrauber_bearbeit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675" y="765175"/>
            <a:ext cx="2879725" cy="1731963"/>
          </a:xfrm>
          <a:prstGeom prst="rect">
            <a:avLst/>
          </a:prstGeom>
          <a:noFill/>
        </p:spPr>
      </p:pic>
      <p:pic>
        <p:nvPicPr>
          <p:cNvPr id="19" name="Picture 48" descr="DPP_0008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65175"/>
            <a:ext cx="2987675" cy="1993900"/>
          </a:xfrm>
          <a:prstGeom prst="rect">
            <a:avLst/>
          </a:prstGeom>
          <a:noFill/>
        </p:spPr>
      </p:pic>
      <p:sp>
        <p:nvSpPr>
          <p:cNvPr id="20" name="Rectangle 36"/>
          <p:cNvSpPr>
            <a:spLocks noChangeArrowheads="1"/>
          </p:cNvSpPr>
          <p:nvPr/>
        </p:nvSpPr>
        <p:spPr bwMode="auto">
          <a:xfrm>
            <a:off x="0" y="2420938"/>
            <a:ext cx="9144000" cy="6508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0" y="0"/>
            <a:ext cx="9144000" cy="952500"/>
          </a:xfrm>
          <a:prstGeom prst="rect">
            <a:avLst/>
          </a:prstGeom>
          <a:solidFill>
            <a:srgbClr val="0028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22" name="Line 41"/>
          <p:cNvSpPr>
            <a:spLocks noChangeShapeType="1"/>
          </p:cNvSpPr>
          <p:nvPr/>
        </p:nvSpPr>
        <p:spPr bwMode="auto">
          <a:xfrm>
            <a:off x="2987675" y="952500"/>
            <a:ext cx="0" cy="146843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3" name="Line 42"/>
          <p:cNvSpPr>
            <a:spLocks noChangeShapeType="1"/>
          </p:cNvSpPr>
          <p:nvPr/>
        </p:nvSpPr>
        <p:spPr bwMode="auto">
          <a:xfrm>
            <a:off x="5867400" y="952500"/>
            <a:ext cx="0" cy="146843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24" name="Rectangle 47"/>
          <p:cNvSpPr>
            <a:spLocks noChangeArrowheads="1"/>
          </p:cNvSpPr>
          <p:nvPr/>
        </p:nvSpPr>
        <p:spPr bwMode="auto">
          <a:xfrm>
            <a:off x="0" y="2420938"/>
            <a:ext cx="9144000" cy="71437"/>
          </a:xfrm>
          <a:prstGeom prst="rect">
            <a:avLst/>
          </a:prstGeom>
          <a:solidFill>
            <a:srgbClr val="CD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pic>
        <p:nvPicPr>
          <p:cNvPr id="25" name="Picture 17" descr="ei-fb_rgb-pfade_300dp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688" y="6092825"/>
            <a:ext cx="2160587" cy="5524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989138"/>
            <a:ext cx="3997325" cy="43195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5" y="1989138"/>
            <a:ext cx="3997325" cy="43195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C51B22-2A96-4A83-B5DB-A7FE1E40EAF8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3375"/>
            <a:ext cx="670718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9138"/>
            <a:ext cx="81470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524625"/>
            <a:ext cx="165576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A5555"/>
                </a:solidFill>
              </a:defRPr>
            </a:lvl1pPr>
          </a:lstStyle>
          <a:p>
            <a:fld id="{FF22B831-F3C7-4A5D-AC4F-AE3625F0E4D5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9975" y="6524625"/>
            <a:ext cx="352901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A5555"/>
                </a:solidFill>
              </a:defRPr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0763" y="6524625"/>
            <a:ext cx="50323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A5555"/>
                </a:solidFill>
              </a:defRPr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5508625" y="0"/>
            <a:ext cx="3635375" cy="333375"/>
          </a:xfrm>
          <a:prstGeom prst="rect">
            <a:avLst/>
          </a:prstGeom>
          <a:solidFill>
            <a:srgbClr val="1E32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 rot="-5400000">
            <a:off x="338138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5651500" y="44450"/>
            <a:ext cx="33845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 b="1" dirty="0">
                <a:solidFill>
                  <a:schemeClr val="bg1"/>
                </a:solidFill>
              </a:rPr>
              <a:t>Hochschule Offenburg</a:t>
            </a:r>
            <a:r>
              <a:rPr lang="de-DE" sz="1000" dirty="0">
                <a:solidFill>
                  <a:schemeClr val="bg1"/>
                </a:solidFill>
              </a:rPr>
              <a:t>  University of Applied Sciences</a:t>
            </a:r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 rot="-5400000">
            <a:off x="2209800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56332" name="Line 12"/>
          <p:cNvSpPr>
            <a:spLocks noChangeShapeType="1"/>
          </p:cNvSpPr>
          <p:nvPr/>
        </p:nvSpPr>
        <p:spPr bwMode="auto">
          <a:xfrm rot="-5400000">
            <a:off x="8510588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1196975"/>
            <a:ext cx="7164388" cy="73025"/>
          </a:xfrm>
          <a:prstGeom prst="rect">
            <a:avLst/>
          </a:prstGeom>
          <a:solidFill>
            <a:srgbClr val="CD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0" y="1268413"/>
            <a:ext cx="9144000" cy="0"/>
          </a:xfrm>
          <a:prstGeom prst="line">
            <a:avLst/>
          </a:prstGeom>
          <a:noFill/>
          <a:ln w="9525">
            <a:solidFill>
              <a:srgbClr val="CD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har char="•"/>
        <a:defRPr>
          <a:solidFill>
            <a:srgbClr val="5A5555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50000"/>
        </a:spcBef>
        <a:spcAft>
          <a:spcPct val="0"/>
        </a:spcAft>
        <a:buChar char="–"/>
        <a:defRPr>
          <a:solidFill>
            <a:srgbClr val="5A5555"/>
          </a:solidFill>
          <a:latin typeface="+mn-lt"/>
        </a:defRPr>
      </a:lvl2pPr>
      <a:lvl3pPr marL="1143000" indent="-228600" algn="l" rtl="0" eaLnBrk="1" fontAlgn="base" hangingPunct="1">
        <a:spcBef>
          <a:spcPct val="50000"/>
        </a:spcBef>
        <a:spcAft>
          <a:spcPct val="0"/>
        </a:spcAft>
        <a:buChar char="•"/>
        <a:defRPr>
          <a:solidFill>
            <a:srgbClr val="5A5555"/>
          </a:solidFill>
          <a:latin typeface="+mn-lt"/>
        </a:defRPr>
      </a:lvl3pPr>
      <a:lvl4pPr marL="1600200" indent="-228600" algn="l" rtl="0" eaLnBrk="1" fontAlgn="base" hangingPunct="1">
        <a:spcBef>
          <a:spcPct val="50000"/>
        </a:spcBef>
        <a:spcAft>
          <a:spcPct val="0"/>
        </a:spcAft>
        <a:buChar char="–"/>
        <a:defRPr>
          <a:solidFill>
            <a:srgbClr val="5A5555"/>
          </a:solidFill>
          <a:latin typeface="+mn-lt"/>
        </a:defRPr>
      </a:lvl4pPr>
      <a:lvl5pPr marL="20574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33375"/>
            <a:ext cx="670718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9138"/>
            <a:ext cx="81470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524625"/>
            <a:ext cx="1655762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A5555"/>
                </a:solidFill>
              </a:defRPr>
            </a:lvl1pPr>
          </a:lstStyle>
          <a:p>
            <a:fld id="{1A0D1522-5D5B-45F0-AD44-57A524D08CB8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39975" y="6524625"/>
            <a:ext cx="352901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A5555"/>
                </a:solidFill>
              </a:defRPr>
            </a:lvl1pPr>
          </a:lstStyle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0763" y="6524625"/>
            <a:ext cx="503237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A5555"/>
                </a:solidFill>
              </a:defRPr>
            </a:lvl1pPr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5508625" y="0"/>
            <a:ext cx="3635375" cy="333375"/>
          </a:xfrm>
          <a:prstGeom prst="rect">
            <a:avLst/>
          </a:prstGeom>
          <a:solidFill>
            <a:srgbClr val="1E326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 rot="-5400000">
            <a:off x="338138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5651500" y="44450"/>
            <a:ext cx="33845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 b="1" dirty="0">
                <a:solidFill>
                  <a:schemeClr val="bg1"/>
                </a:solidFill>
              </a:rPr>
              <a:t>Hochschule Offenburg</a:t>
            </a:r>
            <a:r>
              <a:rPr lang="de-DE" sz="1000" dirty="0">
                <a:solidFill>
                  <a:schemeClr val="bg1"/>
                </a:solidFill>
              </a:rPr>
              <a:t>  University of Applied Sciences</a:t>
            </a:r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 rot="-5400000">
            <a:off x="2209800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56332" name="Line 12"/>
          <p:cNvSpPr>
            <a:spLocks noChangeShapeType="1"/>
          </p:cNvSpPr>
          <p:nvPr/>
        </p:nvSpPr>
        <p:spPr bwMode="auto">
          <a:xfrm rot="-5400000">
            <a:off x="8510588" y="6727825"/>
            <a:ext cx="260350" cy="0"/>
          </a:xfrm>
          <a:prstGeom prst="line">
            <a:avLst/>
          </a:prstGeom>
          <a:noFill/>
          <a:ln w="9525">
            <a:solidFill>
              <a:srgbClr val="5A555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1196975"/>
            <a:ext cx="7164388" cy="73025"/>
          </a:xfrm>
          <a:prstGeom prst="rect">
            <a:avLst/>
          </a:prstGeom>
          <a:solidFill>
            <a:srgbClr val="CD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0" y="1268413"/>
            <a:ext cx="9144000" cy="0"/>
          </a:xfrm>
          <a:prstGeom prst="line">
            <a:avLst/>
          </a:prstGeom>
          <a:noFill/>
          <a:ln w="9525">
            <a:solidFill>
              <a:srgbClr val="CD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1E326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har char="•"/>
        <a:defRPr>
          <a:solidFill>
            <a:srgbClr val="5A5555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50000"/>
        </a:spcBef>
        <a:spcAft>
          <a:spcPct val="0"/>
        </a:spcAft>
        <a:buChar char="–"/>
        <a:defRPr>
          <a:solidFill>
            <a:srgbClr val="5A5555"/>
          </a:solidFill>
          <a:latin typeface="+mn-lt"/>
        </a:defRPr>
      </a:lvl2pPr>
      <a:lvl3pPr marL="1143000" indent="-228600" algn="l" rtl="0" eaLnBrk="1" fontAlgn="base" hangingPunct="1">
        <a:spcBef>
          <a:spcPct val="50000"/>
        </a:spcBef>
        <a:spcAft>
          <a:spcPct val="0"/>
        </a:spcAft>
        <a:buChar char="•"/>
        <a:defRPr>
          <a:solidFill>
            <a:srgbClr val="5A5555"/>
          </a:solidFill>
          <a:latin typeface="+mn-lt"/>
        </a:defRPr>
      </a:lvl3pPr>
      <a:lvl4pPr marL="1600200" indent="-228600" algn="l" rtl="0" eaLnBrk="1" fontAlgn="base" hangingPunct="1">
        <a:spcBef>
          <a:spcPct val="50000"/>
        </a:spcBef>
        <a:spcAft>
          <a:spcPct val="0"/>
        </a:spcAft>
        <a:buChar char="–"/>
        <a:defRPr>
          <a:solidFill>
            <a:srgbClr val="5A5555"/>
          </a:solidFill>
          <a:latin typeface="+mn-lt"/>
        </a:defRPr>
      </a:lvl4pPr>
      <a:lvl5pPr marL="20574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5pPr>
      <a:lvl6pPr marL="25146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6pPr>
      <a:lvl7pPr marL="29718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7pPr>
      <a:lvl8pPr marL="34290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8pPr>
      <a:lvl9pPr marL="3886200" indent="-228600" algn="l" rtl="0" eaLnBrk="1" fontAlgn="base" hangingPunct="1">
        <a:spcBef>
          <a:spcPct val="50000"/>
        </a:spcBef>
        <a:spcAft>
          <a:spcPct val="0"/>
        </a:spcAft>
        <a:buChar char="»"/>
        <a:defRPr>
          <a:solidFill>
            <a:srgbClr val="5A5555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nxlwm/tensorflow-MNIST-GAN-DCGAN" TargetMode="External"/><Relationship Id="rId2" Type="http://schemas.openxmlformats.org/officeDocument/2006/relationships/hyperlink" Target="https://github.com/dnguyen2211/DCGAN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athmind.com/wiki/generative-adversarial-network-ga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022E3F-B91A-4C15-BE94-C67B8084D8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Deep Convolutional Generative Adversarial Network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D61C38-7936-4822-A3B2-AD53A70BE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Deep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A7115-E1E6-40D5-B9D6-356377B991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529DB5-C9DF-49D0-8CF5-97CD2AF57875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B91A8-7213-4E46-A8A6-12942F78C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Duy Nguyen - DCGAN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43AF6-E1BF-4461-BE5C-84786B0B0B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40763" y="6524625"/>
            <a:ext cx="503237" cy="333375"/>
          </a:xfrm>
        </p:spPr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759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4CE723-BB90-465B-9154-057E482F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</a:t>
            </a:r>
            <a:br>
              <a:rPr lang="de-DE" dirty="0"/>
            </a:br>
            <a:r>
              <a:rPr lang="de-DE" b="0" dirty="0"/>
              <a:t>Test #1</a:t>
            </a:r>
            <a:endParaRPr lang="en-US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23C53-0848-44C3-ABB0-B79E87CA60C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Hyperparameter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Batch </a:t>
            </a:r>
            <a:r>
              <a:rPr lang="de-DE" dirty="0" err="1"/>
              <a:t>size</a:t>
            </a:r>
            <a:r>
              <a:rPr lang="de-DE" dirty="0"/>
              <a:t>: 256</a:t>
            </a:r>
          </a:p>
          <a:p>
            <a:endParaRPr lang="de-DE" dirty="0"/>
          </a:p>
          <a:p>
            <a:r>
              <a:rPr lang="en-US" dirty="0"/>
              <a:t>Learning rate: 0.0001</a:t>
            </a:r>
          </a:p>
          <a:p>
            <a:endParaRPr lang="en-US" dirty="0"/>
          </a:p>
          <a:p>
            <a:r>
              <a:rPr lang="el-GR" dirty="0"/>
              <a:t>β1</a:t>
            </a:r>
            <a:r>
              <a:rPr lang="en-US" dirty="0"/>
              <a:t>: 0.9</a:t>
            </a:r>
          </a:p>
          <a:p>
            <a:endParaRPr lang="en-US" dirty="0"/>
          </a:p>
          <a:p>
            <a:r>
              <a:rPr lang="en-US" dirty="0" err="1"/>
              <a:t>LeakyReLu</a:t>
            </a:r>
            <a:r>
              <a:rPr lang="en-US" dirty="0"/>
              <a:t>: 0.3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95116C8-37C2-42CC-9A28-E415C4A74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238341"/>
            <a:ext cx="2070384" cy="2070384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C91B1-2665-4ED9-89BD-7ED8AE62E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9530-50D7-4BB7-A265-9264DDDE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6380-EEAB-4C90-A43B-73D76068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B038F9-67E9-423A-A953-E5328C8CB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716" y="1989138"/>
            <a:ext cx="1860176" cy="1860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5E4DA7-BDA5-40C1-8304-6FEDF42C7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60" y="1989138"/>
            <a:ext cx="1860176" cy="18601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EF1EB8-3263-41A9-810F-0F3CAC7DED2C}"/>
              </a:ext>
            </a:extLst>
          </p:cNvPr>
          <p:cNvCxnSpPr/>
          <p:nvPr/>
        </p:nvCxnSpPr>
        <p:spPr>
          <a:xfrm>
            <a:off x="6012160" y="2919226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3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5397D07-C7AF-4DC2-A4CD-CA4AFA3C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375"/>
            <a:ext cx="6707188" cy="863600"/>
          </a:xfrm>
        </p:spPr>
        <p:txBody>
          <a:bodyPr/>
          <a:lstStyle/>
          <a:p>
            <a:r>
              <a:rPr lang="de-DE" dirty="0"/>
              <a:t>Experiment </a:t>
            </a:r>
            <a:br>
              <a:rPr lang="de-DE" dirty="0"/>
            </a:br>
            <a:r>
              <a:rPr lang="de-DE" b="0" dirty="0"/>
              <a:t>Test #1</a:t>
            </a:r>
            <a:endParaRPr lang="en-US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7F690-5D6E-44BB-913B-45DB7FD7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606-4F90-4650-BE2C-C2183E0CFB6F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AABC2-9934-424F-8AE4-69ADA53BF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CEE6B-8C83-4634-BC55-C1F57224E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7019EE-2BE1-4CD4-9EBF-7B38DF7AC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91" y="1772816"/>
            <a:ext cx="6272217" cy="418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4CE723-BB90-465B-9154-057E482F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</a:t>
            </a:r>
            <a:br>
              <a:rPr lang="de-DE" dirty="0"/>
            </a:br>
            <a:r>
              <a:rPr lang="de-DE" b="0" dirty="0"/>
              <a:t>Test #2</a:t>
            </a:r>
            <a:endParaRPr lang="en-US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23C53-0848-44C3-ABB0-B79E87CA60C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Hyperparameter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Batch </a:t>
            </a:r>
            <a:r>
              <a:rPr lang="de-DE" dirty="0" err="1"/>
              <a:t>size</a:t>
            </a:r>
            <a:r>
              <a:rPr lang="de-DE" dirty="0"/>
              <a:t>: </a:t>
            </a:r>
            <a:r>
              <a:rPr lang="de-DE" b="1" dirty="0"/>
              <a:t>100</a:t>
            </a:r>
          </a:p>
          <a:p>
            <a:endParaRPr lang="de-DE" dirty="0"/>
          </a:p>
          <a:p>
            <a:r>
              <a:rPr lang="en-US" dirty="0"/>
              <a:t>Learning rate: </a:t>
            </a:r>
            <a:r>
              <a:rPr lang="en-US" b="1" dirty="0"/>
              <a:t>0.0002</a:t>
            </a:r>
          </a:p>
          <a:p>
            <a:endParaRPr lang="en-US" dirty="0"/>
          </a:p>
          <a:p>
            <a:r>
              <a:rPr lang="el-GR" dirty="0"/>
              <a:t>β1</a:t>
            </a:r>
            <a:r>
              <a:rPr lang="en-US" dirty="0"/>
              <a:t>: 0.9</a:t>
            </a:r>
          </a:p>
          <a:p>
            <a:endParaRPr lang="en-US" dirty="0"/>
          </a:p>
          <a:p>
            <a:r>
              <a:rPr lang="en-US" dirty="0" err="1"/>
              <a:t>LeakyReLu</a:t>
            </a:r>
            <a:r>
              <a:rPr lang="en-US" dirty="0"/>
              <a:t>: 0.3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6C68587-13B0-40DE-9B0A-35FDF7A939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1" y="4494895"/>
            <a:ext cx="1796643" cy="1796643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C91B1-2665-4ED9-89BD-7ED8AE62E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9530-50D7-4BB7-A265-9264DDDE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6380-EEAB-4C90-A43B-73D76068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EE0161-8BFA-47BC-BB4F-D68749D27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110729"/>
            <a:ext cx="1796643" cy="1796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E7ADC4-FF78-4595-97F1-370249452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97" y="2110729"/>
            <a:ext cx="1796642" cy="179664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34621F-267E-41F6-9325-F1C7BBB4AA6C}"/>
              </a:ext>
            </a:extLst>
          </p:cNvPr>
          <p:cNvCxnSpPr/>
          <p:nvPr/>
        </p:nvCxnSpPr>
        <p:spPr>
          <a:xfrm>
            <a:off x="6084168" y="299695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15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9E9D-4D21-4DB7-B59C-D9088258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</a:t>
            </a:r>
            <a:br>
              <a:rPr lang="de-DE" dirty="0"/>
            </a:br>
            <a:r>
              <a:rPr lang="de-DE" b="0" dirty="0"/>
              <a:t>Test #2</a:t>
            </a:r>
            <a:endParaRPr lang="en-US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17DB0-1C55-4B11-9B29-F5FE236C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606-4F90-4650-BE2C-C2183E0CFB6F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B0BD0-68D3-40A7-ACF0-B49DC2B3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C2446-28CD-42EC-AD3A-B26791B2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FA2012-8DEA-453A-88CB-4022B2011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79" y="1700808"/>
            <a:ext cx="6488241" cy="43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1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4CE723-BB90-465B-9154-057E482F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</a:t>
            </a:r>
            <a:br>
              <a:rPr lang="de-DE" dirty="0"/>
            </a:br>
            <a:r>
              <a:rPr lang="de-DE" b="0" dirty="0"/>
              <a:t>Test #3</a:t>
            </a:r>
            <a:endParaRPr lang="en-US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23C53-0848-44C3-ABB0-B79E87CA60C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Hyperparameter</a:t>
            </a:r>
          </a:p>
          <a:p>
            <a:endParaRPr lang="de-DE" dirty="0"/>
          </a:p>
          <a:p>
            <a:r>
              <a:rPr lang="de-DE" dirty="0"/>
              <a:t>Batch </a:t>
            </a:r>
            <a:r>
              <a:rPr lang="de-DE" dirty="0" err="1"/>
              <a:t>size</a:t>
            </a:r>
            <a:r>
              <a:rPr lang="de-DE" dirty="0"/>
              <a:t>: 100</a:t>
            </a:r>
          </a:p>
          <a:p>
            <a:endParaRPr lang="de-DE" dirty="0"/>
          </a:p>
          <a:p>
            <a:r>
              <a:rPr lang="en-US" dirty="0"/>
              <a:t>Learning rate: 0.0002</a:t>
            </a:r>
          </a:p>
          <a:p>
            <a:endParaRPr lang="en-US" dirty="0"/>
          </a:p>
          <a:p>
            <a:r>
              <a:rPr lang="el-GR" dirty="0"/>
              <a:t>β1</a:t>
            </a:r>
            <a:r>
              <a:rPr lang="en-US" dirty="0"/>
              <a:t>: </a:t>
            </a:r>
            <a:r>
              <a:rPr lang="en-US" b="1" dirty="0"/>
              <a:t>0.5</a:t>
            </a:r>
          </a:p>
          <a:p>
            <a:endParaRPr lang="en-US" dirty="0"/>
          </a:p>
          <a:p>
            <a:r>
              <a:rPr lang="en-US" dirty="0" err="1"/>
              <a:t>LeakyReLu</a:t>
            </a:r>
            <a:r>
              <a:rPr lang="en-US" dirty="0"/>
              <a:t>: 0.3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328648-FC76-4EEF-8E08-F5F4A1D57C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87959"/>
            <a:ext cx="1920766" cy="1920766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C91B1-2665-4ED9-89BD-7ED8AE62E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9530-50D7-4BB7-A265-9264DDDE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6380-EEAB-4C90-A43B-73D76068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25934B-A1BB-468B-8265-211F94614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44" y="2084299"/>
            <a:ext cx="1920766" cy="1920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66DC77-7B5C-44D6-9454-2C5D1BB2F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97" y="2084299"/>
            <a:ext cx="1920766" cy="19207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8666CA-15E7-4D2A-B8CD-C295A4CA4921}"/>
              </a:ext>
            </a:extLst>
          </p:cNvPr>
          <p:cNvCxnSpPr>
            <a:cxnSpLocks/>
          </p:cNvCxnSpPr>
          <p:nvPr/>
        </p:nvCxnSpPr>
        <p:spPr>
          <a:xfrm>
            <a:off x="5980850" y="3044682"/>
            <a:ext cx="65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8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31E31E-006E-487B-BBC8-95EBE78C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</a:t>
            </a:r>
            <a:br>
              <a:rPr lang="de-DE" dirty="0"/>
            </a:br>
            <a:r>
              <a:rPr lang="de-DE" b="0" dirty="0"/>
              <a:t>Test #3</a:t>
            </a:r>
            <a:endParaRPr lang="en-US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B681A-F780-4912-8704-09D2B3A5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606-4F90-4650-BE2C-C2183E0CFB6F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A2B95-9985-47B1-821D-55694AEA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050D3-DFBD-44C8-B92B-CFC06CAE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2027D-1C59-4037-A064-A9860442C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50" y="1844824"/>
            <a:ext cx="6282699" cy="41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1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4CE723-BB90-465B-9154-057E482F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</a:t>
            </a:r>
            <a:br>
              <a:rPr lang="de-DE" dirty="0"/>
            </a:br>
            <a:r>
              <a:rPr lang="de-DE" b="0" dirty="0"/>
              <a:t>Test #4</a:t>
            </a:r>
            <a:endParaRPr lang="en-US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23C53-0848-44C3-ABB0-B79E87CA60C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/>
              <a:t>Hyperparameter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Batch </a:t>
            </a:r>
            <a:r>
              <a:rPr lang="de-DE" dirty="0" err="1"/>
              <a:t>size</a:t>
            </a:r>
            <a:r>
              <a:rPr lang="de-DE" dirty="0"/>
              <a:t>: 100</a:t>
            </a:r>
          </a:p>
          <a:p>
            <a:endParaRPr lang="de-DE" dirty="0"/>
          </a:p>
          <a:p>
            <a:r>
              <a:rPr lang="en-US" dirty="0"/>
              <a:t>Learning rate: 0.0002</a:t>
            </a:r>
          </a:p>
          <a:p>
            <a:endParaRPr lang="en-US" dirty="0"/>
          </a:p>
          <a:p>
            <a:r>
              <a:rPr lang="el-GR" dirty="0"/>
              <a:t>β1</a:t>
            </a:r>
            <a:r>
              <a:rPr lang="en-US" dirty="0"/>
              <a:t>: 0.5</a:t>
            </a:r>
          </a:p>
          <a:p>
            <a:endParaRPr lang="en-US" dirty="0"/>
          </a:p>
          <a:p>
            <a:r>
              <a:rPr lang="en-US" dirty="0" err="1"/>
              <a:t>LeakyReLu</a:t>
            </a:r>
            <a:r>
              <a:rPr lang="en-US" dirty="0"/>
              <a:t>: </a:t>
            </a:r>
            <a:r>
              <a:rPr lang="en-US" b="1" dirty="0"/>
              <a:t>0.2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B638A96-BA92-4FAB-A623-CDD42416E1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989138"/>
            <a:ext cx="1977793" cy="1977793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C91B1-2665-4ED9-89BD-7ED8AE62E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9530-50D7-4BB7-A265-9264DDDE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96380-EEAB-4C90-A43B-73D76068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788BC-571D-45BE-A663-5691E4D21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12" y="1989138"/>
            <a:ext cx="1963351" cy="1963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72E27D-610F-4B9F-BEBD-A5BE975D5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70" y="4330932"/>
            <a:ext cx="1977793" cy="19777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C8D7FD-FFFD-4AC0-BBA9-C2F0B6566FB0}"/>
              </a:ext>
            </a:extLst>
          </p:cNvPr>
          <p:cNvCxnSpPr/>
          <p:nvPr/>
        </p:nvCxnSpPr>
        <p:spPr>
          <a:xfrm>
            <a:off x="6084168" y="2978034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59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93032E-BC60-4EBE-9E6B-AC614C451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</a:t>
            </a:r>
            <a:br>
              <a:rPr lang="de-DE" dirty="0"/>
            </a:br>
            <a:r>
              <a:rPr lang="de-DE" b="0" dirty="0"/>
              <a:t>Test #4</a:t>
            </a:r>
            <a:endParaRPr lang="en-US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C5046-B940-4B45-BA40-D3ADF61B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A606-4F90-4650-BE2C-C2183E0CFB6F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64B27-08CE-43DD-BA73-81A16C57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56443-9F6F-4BF8-BB6F-4AF7C9B7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8E113F-26C0-4C9D-8F62-332729B1B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83" y="1922907"/>
            <a:ext cx="6416234" cy="42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62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3E9A-BCC0-4E07-BEAB-7EFB9069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28260-602F-4CD5-895E-8C2CFD369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Github: </a:t>
            </a:r>
            <a:r>
              <a:rPr lang="en-US" sz="1400">
                <a:hlinkClick r:id="rId2"/>
              </a:rPr>
              <a:t>https://github.com/dnguyen2211/DCGAN</a:t>
            </a:r>
            <a:endParaRPr lang="en-US" sz="140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Creswell A. et. al. 2018. </a:t>
            </a:r>
            <a:r>
              <a:rPr lang="en-US" sz="1400" b="1" dirty="0"/>
              <a:t>Generative Adversarial Networks: An Overview</a:t>
            </a:r>
            <a:r>
              <a:rPr lang="en-US" sz="1400" dirty="0"/>
              <a:t>. IEEE</a:t>
            </a:r>
          </a:p>
          <a:p>
            <a:endParaRPr lang="en-US" sz="1400" dirty="0"/>
          </a:p>
          <a:p>
            <a:r>
              <a:rPr lang="en-US" sz="1400" dirty="0"/>
              <a:t>Radford, Metz and Chintala 2016. </a:t>
            </a:r>
            <a:r>
              <a:rPr lang="en-US" sz="1400" b="1" dirty="0"/>
              <a:t>Unsupervised Representation Learning with Deep Convolutional Generative Adversarial Networks</a:t>
            </a:r>
          </a:p>
          <a:p>
            <a:endParaRPr lang="en-US" sz="1400" b="1" dirty="0"/>
          </a:p>
          <a:p>
            <a:r>
              <a:rPr lang="en-US" sz="1400" dirty="0">
                <a:hlinkClick r:id="rId3"/>
              </a:rPr>
              <a:t>https://github.com/znxlwm/tensorflow-MNIST-GAN-DCGAN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hlinkClick r:id="rId4"/>
              </a:rPr>
              <a:t>https://pathmind.com/wiki/generative-adversarial-network-gan</a:t>
            </a:r>
            <a:endParaRPr lang="en-US" sz="1400" dirty="0"/>
          </a:p>
          <a:p>
            <a:pPr marL="0" indent="0">
              <a:buNone/>
            </a:pP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791B4-656B-4C2A-9DD1-12DBD0C8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5C1B-2FE7-461C-8AA6-B294F60A6CE0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503B0-03C2-4521-B1A2-104D7EF1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C15D3-1915-4B77-81A8-C4C095F9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854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A84C-C1A6-4F15-B2CA-3184AA75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8FEF-3878-4D9F-8367-2F9B16ECC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GAN</a:t>
            </a:r>
          </a:p>
          <a:p>
            <a:endParaRPr lang="de-DE" dirty="0"/>
          </a:p>
          <a:p>
            <a:r>
              <a:rPr lang="de-DE" dirty="0"/>
              <a:t>DCGAN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8759E-99EB-4C7D-9231-52F68D52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7596C-467F-4765-B030-7C7F3579A143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30DC4-3764-4FED-A6FD-54F1DE45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Duy Nguyen - DCGAN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04B9B-6AE1-4087-A12C-41CD08B98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84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F7F2-1C28-49A5-8613-9125A4AC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</a:t>
            </a:r>
            <a:br>
              <a:rPr lang="de-DE" dirty="0"/>
            </a:br>
            <a:r>
              <a:rPr lang="de-DE" b="0" dirty="0"/>
              <a:t>Was ist GAN?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AFFE8-B152-49FE-8C35-32969FC00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Besteht aus 2 Neuronalen Netzen (CNN)</a:t>
            </a:r>
          </a:p>
          <a:p>
            <a:pPr lvl="1"/>
            <a:r>
              <a:rPr lang="de-DE" dirty="0"/>
              <a:t>Diskriminator D</a:t>
            </a:r>
          </a:p>
          <a:p>
            <a:pPr lvl="1"/>
            <a:r>
              <a:rPr lang="de-DE" dirty="0"/>
              <a:t>Generator 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 -&gt; </a:t>
            </a:r>
            <a:r>
              <a:rPr lang="en-US" dirty="0" err="1"/>
              <a:t>Generiert</a:t>
            </a:r>
            <a:r>
              <a:rPr lang="en-US" dirty="0"/>
              <a:t> Samples</a:t>
            </a:r>
          </a:p>
          <a:p>
            <a:endParaRPr lang="en-US" dirty="0"/>
          </a:p>
          <a:p>
            <a:r>
              <a:rPr lang="en-US" dirty="0"/>
              <a:t>D -&gt; </a:t>
            </a:r>
            <a:r>
              <a:rPr lang="de-DE" dirty="0"/>
              <a:t>Klassifiziert Samples als </a:t>
            </a:r>
            <a:r>
              <a:rPr lang="en-US" dirty="0"/>
              <a:t>Fake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Echt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FC913-DE4E-4752-813E-A21102D74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6A199-90AF-473A-A178-7B83D9F39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B512-2156-4FB3-8B5E-608E1AAA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990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1B76-5058-49C9-9BDA-8EF7898B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GAN </a:t>
            </a:r>
            <a:br>
              <a:rPr lang="de-DE" dirty="0"/>
            </a:br>
            <a:r>
              <a:rPr lang="de-DE" b="0" dirty="0"/>
              <a:t>Was ist GAN?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F14BD-89AD-427E-B365-6B4DDD26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F3EBA-D123-4744-B5D2-DD608C13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C2A17-B214-4132-82CE-B3BF8682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 dirty="0"/>
          </a:p>
        </p:txBody>
      </p:sp>
      <p:pic>
        <p:nvPicPr>
          <p:cNvPr id="3074" name="Picture 2" descr="sadsd&#10;">
            <a:extLst>
              <a:ext uri="{FF2B5EF4-FFF2-40B4-BE49-F238E27FC236}">
                <a16:creationId xmlns:a16="http://schemas.microsoft.com/office/drawing/2014/main" id="{31211CE2-A45B-4177-84CC-502085888B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2084300"/>
            <a:ext cx="8147050" cy="3553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6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4C2F-A6AD-4067-9ACF-F5092B6F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DCGAN</a:t>
            </a:r>
            <a:br>
              <a:rPr lang="de-DE" dirty="0"/>
            </a:br>
            <a:r>
              <a:rPr lang="de-DE" b="0" dirty="0"/>
              <a:t>Was ist DCGAN ?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2B28-AB88-4034-A543-F3BA08B9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Erweiterung bzw. Verbesserung des GAN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Mehrere Convolution Layers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BF01A-AD2F-4876-8441-4AE2A19B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021CE-DCC0-4563-8AD2-2B9016C0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42A04-501D-453F-B0F6-7FEF16EF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 dirty="0"/>
          </a:p>
        </p:txBody>
      </p:sp>
      <p:pic>
        <p:nvPicPr>
          <p:cNvPr id="2050" name="Picture 2" descr="https://github.com/znxlwm/tensorflow-MNIST-GAN-DCGAN/raw/master/MNIST_GAN_results/generation_animation.gif">
            <a:extLst>
              <a:ext uri="{FF2B5EF4-FFF2-40B4-BE49-F238E27FC236}">
                <a16:creationId xmlns:a16="http://schemas.microsoft.com/office/drawing/2014/main" id="{01D280C8-B6A7-48C6-BDEE-167DDA7E58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047" y="3573016"/>
            <a:ext cx="2594434" cy="25944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thub.com/znxlwm/tensorflow-MNIST-GAN-DCGAN/raw/master/MNIST_DCGAN_results/MNIST_DCGAN_generation_animation.gif">
            <a:extLst>
              <a:ext uri="{FF2B5EF4-FFF2-40B4-BE49-F238E27FC236}">
                <a16:creationId xmlns:a16="http://schemas.microsoft.com/office/drawing/2014/main" id="{96B4C7C9-4095-4A45-872E-89F3B2A6D6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28" y="3573016"/>
            <a:ext cx="2594434" cy="25944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2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4AED-EED6-48B5-9CDA-5D466889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DCGAN</a:t>
            </a:r>
            <a:br>
              <a:rPr lang="de-DE" dirty="0"/>
            </a:br>
            <a:r>
              <a:rPr lang="de-DE" b="0" dirty="0"/>
              <a:t>Guidelines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4C0A-1DEC-495C-B603-1F76C9294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Ersetze Pooling Layers mit </a:t>
            </a:r>
            <a:r>
              <a:rPr lang="de-DE" dirty="0" err="1"/>
              <a:t>strided</a:t>
            </a:r>
            <a:r>
              <a:rPr lang="de-DE" dirty="0"/>
              <a:t> </a:t>
            </a:r>
            <a:r>
              <a:rPr lang="de-DE" dirty="0" err="1"/>
              <a:t>convolution</a:t>
            </a:r>
            <a:r>
              <a:rPr lang="de-DE" dirty="0"/>
              <a:t>/</a:t>
            </a:r>
            <a:r>
              <a:rPr lang="de-DE" dirty="0" err="1"/>
              <a:t>fractionally-strided</a:t>
            </a:r>
            <a:r>
              <a:rPr lang="de-DE" dirty="0"/>
              <a:t> </a:t>
            </a:r>
            <a:r>
              <a:rPr lang="de-DE" dirty="0" err="1"/>
              <a:t>conv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r>
              <a:rPr lang="de-DE" dirty="0"/>
              <a:t>Benutze Batch </a:t>
            </a:r>
            <a:r>
              <a:rPr lang="de-DE" dirty="0" err="1"/>
              <a:t>normalization</a:t>
            </a:r>
            <a:r>
              <a:rPr lang="de-DE" dirty="0"/>
              <a:t> für Generator und Diskriminator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Entferne alle 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Benutze </a:t>
            </a:r>
            <a:r>
              <a:rPr lang="de-DE" dirty="0" err="1"/>
              <a:t>ReLu</a:t>
            </a:r>
            <a:r>
              <a:rPr lang="de-DE" dirty="0"/>
              <a:t> für alle Layers und </a:t>
            </a:r>
            <a:r>
              <a:rPr lang="de-DE" dirty="0" err="1"/>
              <a:t>Tanh</a:t>
            </a:r>
            <a:r>
              <a:rPr lang="de-DE" dirty="0"/>
              <a:t> für den Output im Generator</a:t>
            </a:r>
          </a:p>
          <a:p>
            <a:endParaRPr lang="de-DE" dirty="0"/>
          </a:p>
          <a:p>
            <a:r>
              <a:rPr lang="de-DE" dirty="0"/>
              <a:t>Benutze </a:t>
            </a:r>
            <a:r>
              <a:rPr lang="de-DE" dirty="0" err="1"/>
              <a:t>LeakyRelu</a:t>
            </a:r>
            <a:r>
              <a:rPr lang="de-DE" dirty="0"/>
              <a:t> für alle Layers im Diskriminator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7DBD-EA7C-4267-972E-A546F99E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EBF06-1AAB-428E-8629-4B60A741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0FA9F-EC5D-48E8-921A-0F2F3AD1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62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8E18-8B77-445A-9DF2-1FFB184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DCGAN</a:t>
            </a:r>
            <a:br>
              <a:rPr lang="de-DE" dirty="0"/>
            </a:br>
            <a:r>
              <a:rPr lang="de-DE" b="0" dirty="0"/>
              <a:t>Generator und Diskriminator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B7FF9-5CFA-4059-8367-672E28A9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8CBE1-EF78-4B0A-BDCB-20B5709D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22216-0E03-4E2A-8159-6D347C57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 dirty="0"/>
          </a:p>
        </p:txBody>
      </p:sp>
      <p:pic>
        <p:nvPicPr>
          <p:cNvPr id="5122" name="Picture 2" descr="Bildergebnis für dcgan">
            <a:extLst>
              <a:ext uri="{FF2B5EF4-FFF2-40B4-BE49-F238E27FC236}">
                <a16:creationId xmlns:a16="http://schemas.microsoft.com/office/drawing/2014/main" id="{D97748AD-1E23-4A37-AA8E-7A2A103925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780928"/>
            <a:ext cx="8147050" cy="189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5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984F-C8A0-401F-8CC6-21090A3F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63DF-9BE3-433B-9487-FA12DA918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Colab</a:t>
            </a:r>
            <a:endParaRPr lang="de-DE" dirty="0"/>
          </a:p>
          <a:p>
            <a:r>
              <a:rPr lang="de-DE" dirty="0" err="1"/>
              <a:t>Keras</a:t>
            </a:r>
            <a:endParaRPr lang="de-DE" dirty="0"/>
          </a:p>
          <a:p>
            <a:r>
              <a:rPr lang="de-DE" dirty="0"/>
              <a:t>MNIST</a:t>
            </a:r>
          </a:p>
          <a:p>
            <a:pPr lvl="1"/>
            <a:r>
              <a:rPr lang="de-DE" dirty="0"/>
              <a:t>Training: 60.000</a:t>
            </a:r>
          </a:p>
          <a:p>
            <a:pPr lvl="1"/>
            <a:r>
              <a:rPr lang="de-DE" dirty="0"/>
              <a:t>Test: 10.000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9A6FE-9213-4707-8183-59FBED2B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D053E-F990-4EEC-A2B0-FA0AB2F9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2808F-3C95-4CD7-8CA6-6EE65FA5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37DEE-C885-4077-AE63-12EA2FAB0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01" y="3374356"/>
            <a:ext cx="4166549" cy="2934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559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95B1-0FE1-424E-B892-B8824913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</a:t>
            </a:r>
            <a:br>
              <a:rPr lang="de-DE" dirty="0"/>
            </a:br>
            <a:r>
              <a:rPr lang="de-DE" b="0" dirty="0"/>
              <a:t>Model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725DE-EDC4-419A-B1C6-34CEB845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B19BF-B31F-4117-8459-CEAEA711EBBC}" type="datetime1">
              <a:rPr lang="de-DE" smtClean="0"/>
              <a:t>24.01.2020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9A8AB-F523-466A-A524-727992716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Duy Nguyen - DCGAN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616AF-3E00-4D50-BB9E-00ADBACE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58F3DD-5AF5-40A0-A632-FA3F9867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001042"/>
            <a:ext cx="3748756" cy="37195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E16D78-67B5-4466-8D1E-4A4AB608F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90" y="2001041"/>
            <a:ext cx="3748756" cy="3719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377947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4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ochschule.pptx" id="{C347B3C4-B8E2-467C-B205-08A1A719FC16}" vid="{087A514C-98F1-4A0A-9ABD-8A1B3BF2050D}"/>
    </a:ext>
  </a:extLst>
</a:theme>
</file>

<file path=ppt/theme/theme2.xml><?xml version="1.0" encoding="utf-8"?>
<a:theme xmlns:a="http://schemas.openxmlformats.org/drawingml/2006/main" name="HSOffenburg">
  <a:themeElements>
    <a:clrScheme name="4_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ochschule.pptx" id="{C347B3C4-B8E2-467C-B205-08A1A719FC16}" vid="{3F9317AF-B45D-46C6-982B-0BCE9DDF286E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Hochschule</Template>
  <TotalTime>1285</TotalTime>
  <Words>341</Words>
  <Application>Microsoft Office PowerPoint</Application>
  <PresentationFormat>On-screen Show (4:3)</PresentationFormat>
  <Paragraphs>153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Theme1</vt:lpstr>
      <vt:lpstr>HSOffenburg</vt:lpstr>
      <vt:lpstr>Deep Convolutional Generative Adversarial Network</vt:lpstr>
      <vt:lpstr>Agenda</vt:lpstr>
      <vt:lpstr>GAN Was ist GAN?</vt:lpstr>
      <vt:lpstr>GAN  Was ist GAN?</vt:lpstr>
      <vt:lpstr>DCGAN Was ist DCGAN ?</vt:lpstr>
      <vt:lpstr>DCGAN Guidelines</vt:lpstr>
      <vt:lpstr>DCGAN Generator und Diskriminator</vt:lpstr>
      <vt:lpstr>Experiment</vt:lpstr>
      <vt:lpstr>Experiment Model</vt:lpstr>
      <vt:lpstr>Experiment  Test #1</vt:lpstr>
      <vt:lpstr>Experiment  Test #1</vt:lpstr>
      <vt:lpstr>Experiment  Test #2</vt:lpstr>
      <vt:lpstr>Experiment  Test #2</vt:lpstr>
      <vt:lpstr>Experiment  Test #3</vt:lpstr>
      <vt:lpstr>Experiment  Test #3</vt:lpstr>
      <vt:lpstr>Experiment  Test #4</vt:lpstr>
      <vt:lpstr>Experiment  Test #4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Convolutional Generative Adversarial Network</dc:title>
  <dc:creator>Nguyen, Duy</dc:creator>
  <cp:lastModifiedBy>Nguyen, Duy</cp:lastModifiedBy>
  <cp:revision>65</cp:revision>
  <dcterms:created xsi:type="dcterms:W3CDTF">2019-12-19T14:18:46Z</dcterms:created>
  <dcterms:modified xsi:type="dcterms:W3CDTF">2020-01-24T09:56:19Z</dcterms:modified>
</cp:coreProperties>
</file>